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4" r:id="rId3"/>
    <p:sldId id="275" r:id="rId4"/>
    <p:sldId id="276" r:id="rId5"/>
    <p:sldId id="277" r:id="rId6"/>
    <p:sldId id="278" r:id="rId7"/>
    <p:sldId id="285" r:id="rId8"/>
    <p:sldId id="269" r:id="rId9"/>
    <p:sldId id="286" r:id="rId10"/>
    <p:sldId id="272" r:id="rId11"/>
    <p:sldId id="270" r:id="rId12"/>
    <p:sldId id="284" r:id="rId13"/>
    <p:sldId id="273" r:id="rId14"/>
    <p:sldId id="287" r:id="rId15"/>
    <p:sldId id="267" r:id="rId16"/>
    <p:sldId id="265" r:id="rId17"/>
    <p:sldId id="266" r:id="rId18"/>
    <p:sldId id="293" r:id="rId19"/>
    <p:sldId id="294" r:id="rId20"/>
    <p:sldId id="259" r:id="rId21"/>
    <p:sldId id="260" r:id="rId22"/>
    <p:sldId id="262" r:id="rId23"/>
    <p:sldId id="257" r:id="rId24"/>
    <p:sldId id="258" r:id="rId25"/>
    <p:sldId id="261" r:id="rId26"/>
    <p:sldId id="292" r:id="rId27"/>
    <p:sldId id="289" r:id="rId28"/>
    <p:sldId id="290" r:id="rId29"/>
    <p:sldId id="291" r:id="rId30"/>
    <p:sldId id="279" r:id="rId31"/>
    <p:sldId id="271" r:id="rId32"/>
    <p:sldId id="288" r:id="rId33"/>
    <p:sldId id="281" r:id="rId34"/>
    <p:sldId id="295" r:id="rId35"/>
    <p:sldId id="297" r:id="rId36"/>
    <p:sldId id="282" r:id="rId37"/>
    <p:sldId id="298" r:id="rId38"/>
    <p:sldId id="299" r:id="rId39"/>
    <p:sldId id="300" r:id="rId40"/>
    <p:sldId id="301" r:id="rId41"/>
    <p:sldId id="28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C8995A-0D8B-4C67-A098-155E98AE43A0}" v="283" dt="2023-06-27T23:14:23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FE7510-0118-88E0-0EAE-927072446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E5C39-E0E8-CB53-E71F-098A70D952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8BD54-C4E7-4A04-86E4-3EEB940D89B3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917C6-8A93-B394-8A2C-B3204A5F80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F1192-2F42-ED71-02EF-960F5AEAD9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7E64-5017-4CCA-9019-6E7DC219788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61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754C5-465F-4E78-9695-B7D5067A751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926F3-024F-4662-ACDC-2D0A566A85C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05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9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43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46289"/>
            <a:ext cx="7976879" cy="2817585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55949"/>
            <a:ext cx="79768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F0FC-1830-4402-B89C-A8364B1815AB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5BB0E-77AA-4326-B628-891A0AF9976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65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6385D-714B-4E4B-A9E2-64DFAD5A70AE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6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052BD-F084-4321-8CF5-A941DA1DA8BD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2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EA6E-1E7B-4ABA-A07F-C990CE699E24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A71B-5DFF-41DF-9253-DBA39E5C7EDE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07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D66C-0E9B-4280-A952-0D7186CF22F5}" type="datetime5">
              <a:rPr lang="en-GB" smtClean="0"/>
              <a:t>17-Aug-23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9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8E6-3194-4563-B19F-5AD627640088}" type="datetime5">
              <a:rPr lang="en-GB" smtClean="0"/>
              <a:t>17-Aug-23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42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958E-CABC-4A67-92F8-A1DCE2CBE755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8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0415-AC0F-4553-8388-3EEA89C20276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8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5784-7425-43F0-8F5B-207426BBBF32}" type="datetime5">
              <a:rPr lang="en-GB" smtClean="0"/>
              <a:t>17-Aug-23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61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3AE0-8E9E-4117-BA70-0BB54BD1483F}" type="datetime5">
              <a:rPr lang="en-GB" smtClean="0"/>
              <a:t>17-Aug-23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4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fld id="{451FF0BE-58C5-4701-9DCA-B930FC1CDB4A}" type="datetime5">
              <a:rPr lang="en-GB" smtClean="0"/>
              <a:t>17-Aug-23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9300" y="63563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rbon Regular" panose="02000506030000020003" pitchFamily="50" charset="0"/>
              </a:defRPr>
            </a:lvl1pPr>
          </a:lstStyle>
          <a:p>
            <a:fld id="{FFF5BB0E-77AA-4326-B628-891A0AF9976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470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otek ExtraWide Black" panose="02000500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9.jpg"/><Relationship Id="rId7" Type="http://schemas.openxmlformats.org/officeDocument/2006/relationships/image" Target="../media/image1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7465-A147-9671-06A5-EA9F2900E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400" dirty="0" err="1"/>
              <a:t>Yokai</a:t>
            </a:r>
            <a:r>
              <a:rPr lang="en-GB" sz="6400" dirty="0"/>
              <a:t> Slash: </a:t>
            </a:r>
            <a:br>
              <a:rPr lang="en-GB" sz="6400" dirty="0"/>
            </a:br>
            <a:r>
              <a:rPr lang="en-GB" sz="6400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7925B-D812-8422-4394-CD7510603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Art Lead:	Victor</a:t>
            </a:r>
          </a:p>
          <a:p>
            <a:endParaRPr lang="de-DE" dirty="0"/>
          </a:p>
          <a:p>
            <a:r>
              <a:rPr lang="de-DE" dirty="0"/>
              <a:t>Team:		Angeli, Hendrik, Katharina, Michael, 			Mohammad, Ole, Waiyaki, Zhu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928D4-EEE4-270E-E3F1-B418BB2A6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59" y="2537792"/>
            <a:ext cx="1820684" cy="17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10A603E-BCA0-5136-A733-F8E87B5C7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078671"/>
            <a:ext cx="9905999" cy="5195959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6BBDD68-B15C-C2D8-46AA-F8757A7D8291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Apotek ExtraWide Black" panose="02000500020000020004" pitchFamily="50" charset="0"/>
              </a:rPr>
              <a:t>Colour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8DF854E-C03B-B5D6-0312-2C2AFD80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A6-7AF5-49B6-8D46-4A4F353637D8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4DF009-5355-1BA4-C6CC-ACE07CFC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F16396-FC4D-C74A-04E7-C1B2EA7A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5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385898A-F7E2-CCE1-75EB-16B5DA847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110421"/>
            <a:ext cx="9905999" cy="5195959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F754D1C-E1EA-E5FC-5EF7-D26EF84FDF0B}"/>
              </a:ext>
            </a:extLst>
          </p:cNvPr>
          <p:cNvSpPr txBox="1"/>
          <p:nvPr/>
        </p:nvSpPr>
        <p:spPr>
          <a:xfrm>
            <a:off x="4581277" y="290010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Lines &amp; Canvas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9688A2-E663-C9C0-C266-06276272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0ABD-DF81-442C-A966-289E4B2CA572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7F5811-EA71-EE74-2E89-82CBEC10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18CAF6-422A-0AE3-1D22-CB0A7DF5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Zeichnung, Darstellung, Cartoon enthält.&#10;&#10;Automatisch generierte Beschreibung">
            <a:extLst>
              <a:ext uri="{FF2B5EF4-FFF2-40B4-BE49-F238E27FC236}">
                <a16:creationId xmlns:a16="http://schemas.microsoft.com/office/drawing/2014/main" id="{23843D63-0D8F-4355-1C94-D79C80D5C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1" y="945890"/>
            <a:ext cx="8751188" cy="5410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64A85-196A-0262-52D6-BB65DF137BF1}"/>
              </a:ext>
            </a:extLst>
          </p:cNvPr>
          <p:cNvSpPr txBox="1"/>
          <p:nvPr/>
        </p:nvSpPr>
        <p:spPr>
          <a:xfrm>
            <a:off x="4794626" y="146823"/>
            <a:ext cx="3065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Level of Detail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E2D0AC-C093-B0E8-73A7-91BC9B92D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F0F7-1A10-47C2-93D1-75B246455DB9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E8DB60-A2C6-C65B-5630-563B585C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DAA8EA-78E8-D054-92E8-657C0700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96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386A6D5-93E9-EE70-9521-4DC28D34B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063688"/>
            <a:ext cx="9905999" cy="507518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635404D5-BFF0-302D-EAFD-7355655E07B8}"/>
              </a:ext>
            </a:extLst>
          </p:cNvPr>
          <p:cNvSpPr txBox="1"/>
          <p:nvPr/>
        </p:nvSpPr>
        <p:spPr>
          <a:xfrm>
            <a:off x="5153910" y="25540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Animation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C893EC-95F7-98A2-6C9A-B8FE4BA2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F1A1-D301-48BA-B90F-3DAA2A914B0F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C51637-9079-9293-8907-75C0416F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47969A-12D9-0665-3130-44EAE6F2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2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55" y="480341"/>
            <a:ext cx="6640221" cy="589731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E11B2E-83BC-440E-C8DA-9DB9E02D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3670-063F-4439-AEEE-E71AB34412D4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C146C6-F287-7955-D271-FC575DDBE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C075F4-9F3F-210E-E304-B4E8D771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82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painting, screenshot&#10;&#10;Description automatically generated">
            <a:extLst>
              <a:ext uri="{FF2B5EF4-FFF2-40B4-BE49-F238E27FC236}">
                <a16:creationId xmlns:a16="http://schemas.microsoft.com/office/drawing/2014/main" id="{B64B649C-FF4F-69AF-B930-292B5F12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21" y="395785"/>
            <a:ext cx="6740198" cy="598610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748984F-B9A1-4B22-BC6F-293AD805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5A4A-B8A1-486D-A62A-A3AAC768CCAD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329C96-2312-E98F-5C85-A029FE91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721BBC-F62C-D49F-360B-75AEB8CA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17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mountain, screenshot&#10;&#10;Description automatically generated">
            <a:extLst>
              <a:ext uri="{FF2B5EF4-FFF2-40B4-BE49-F238E27FC236}">
                <a16:creationId xmlns:a16="http://schemas.microsoft.com/office/drawing/2014/main" id="{87F3B45B-C9AE-0E52-9F2C-68462FE96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10" y="466351"/>
            <a:ext cx="6631980" cy="588999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686877-EC56-3911-3D43-C720EA9D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5326-6570-4198-B5E7-2250C4D45ACF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0756C4-060F-8E51-F787-0BC51C41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F5DEBA-C337-A35D-5808-6FB62159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3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tree, outdoor&#10;&#10;Description automatically generated">
            <a:extLst>
              <a:ext uri="{FF2B5EF4-FFF2-40B4-BE49-F238E27FC236}">
                <a16:creationId xmlns:a16="http://schemas.microsoft.com/office/drawing/2014/main" id="{873A235A-6BAB-61F9-8558-0DAB1478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44" y="463037"/>
            <a:ext cx="6635711" cy="5893313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9DABAA-0153-77EB-16CC-81F94C5A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CDD-0760-4FB9-83DE-76FAEB5787DF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D20013-6D54-2AAB-397B-3270F3DA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B9EFB7-D197-7156-F98A-DC71A4F39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7C8AE-6237-2D7D-A118-027C1EBA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7ACF-4AEB-4ADC-AF87-D4A14AA25E4D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02223-AC0F-3AB5-4331-33B42235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CFA0D-788A-4692-61AE-6CF385EF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18</a:t>
            </a:fld>
            <a:endParaRPr lang="en-GB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F1333B4-94E4-D365-F434-58113FD91D90}"/>
              </a:ext>
            </a:extLst>
          </p:cNvPr>
          <p:cNvSpPr txBox="1"/>
          <p:nvPr/>
        </p:nvSpPr>
        <p:spPr>
          <a:xfrm>
            <a:off x="4581277" y="383939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No-Go’s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8" name="Picture 7" descr="A collection of cartoon characters&#10;&#10;Description automatically generated">
            <a:extLst>
              <a:ext uri="{FF2B5EF4-FFF2-40B4-BE49-F238E27FC236}">
                <a16:creationId xmlns:a16="http://schemas.microsoft.com/office/drawing/2014/main" id="{2670DEA8-614D-42A1-9586-2A60CA43D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88" y="1794681"/>
            <a:ext cx="5513695" cy="3068720"/>
          </a:xfrm>
          <a:prstGeom prst="rect">
            <a:avLst/>
          </a:prstGeom>
        </p:spPr>
      </p:pic>
      <p:pic>
        <p:nvPicPr>
          <p:cNvPr id="12" name="Picture 11" descr="A collage of different images of a character&#10;&#10;Description automatically generated with medium confidence">
            <a:extLst>
              <a:ext uri="{FF2B5EF4-FFF2-40B4-BE49-F238E27FC236}">
                <a16:creationId xmlns:a16="http://schemas.microsoft.com/office/drawing/2014/main" id="{53EC399D-EE73-0DA0-A6F0-A33BF85D3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0" y="1794682"/>
            <a:ext cx="5513695" cy="3068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054751-0D54-74DC-3257-909A3A00A629}"/>
              </a:ext>
            </a:extLst>
          </p:cNvPr>
          <p:cNvSpPr txBox="1"/>
          <p:nvPr/>
        </p:nvSpPr>
        <p:spPr>
          <a:xfrm>
            <a:off x="1991658" y="1425349"/>
            <a:ext cx="24587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rbon Regular" panose="02000506030000020003" pitchFamily="50" charset="0"/>
              </a:rPr>
              <a:t>Character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12955-F01D-77A4-201F-9B1AA0524838}"/>
              </a:ext>
            </a:extLst>
          </p:cNvPr>
          <p:cNvSpPr txBox="1"/>
          <p:nvPr/>
        </p:nvSpPr>
        <p:spPr>
          <a:xfrm>
            <a:off x="7851477" y="1425349"/>
            <a:ext cx="24587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rbon Regular" panose="02000506030000020003" pitchFamily="50" charset="0"/>
              </a:rPr>
              <a:t>Enemy</a:t>
            </a:r>
          </a:p>
        </p:txBody>
      </p:sp>
    </p:spTree>
    <p:extLst>
      <p:ext uri="{BB962C8B-B14F-4D97-AF65-F5344CB8AC3E}">
        <p14:creationId xmlns:p14="http://schemas.microsoft.com/office/powerpoint/2010/main" val="297332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7C8AE-6237-2D7D-A118-027C1EBA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4E8B-2005-4E8B-BFCA-C0C93B348FCC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02223-AC0F-3AB5-4331-33B42235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CFA0D-788A-4692-61AE-6CF385EF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19</a:t>
            </a:fld>
            <a:endParaRPr lang="en-GB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F1333B4-94E4-D365-F434-58113FD91D90}"/>
              </a:ext>
            </a:extLst>
          </p:cNvPr>
          <p:cNvSpPr txBox="1"/>
          <p:nvPr/>
        </p:nvSpPr>
        <p:spPr>
          <a:xfrm>
            <a:off x="4581277" y="269591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No-Go’s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54751-0D54-74DC-3257-909A3A00A629}"/>
              </a:ext>
            </a:extLst>
          </p:cNvPr>
          <p:cNvSpPr txBox="1"/>
          <p:nvPr/>
        </p:nvSpPr>
        <p:spPr>
          <a:xfrm>
            <a:off x="4866641" y="1025060"/>
            <a:ext cx="24587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rbon Regular" panose="02000506030000020003" pitchFamily="50" charset="0"/>
              </a:rPr>
              <a:t>Backgrounds</a:t>
            </a:r>
          </a:p>
        </p:txBody>
      </p:sp>
      <p:pic>
        <p:nvPicPr>
          <p:cNvPr id="11" name="Picture 10" descr="A cartoon of two people&#10;&#10;Description automatically generated">
            <a:extLst>
              <a:ext uri="{FF2B5EF4-FFF2-40B4-BE49-F238E27FC236}">
                <a16:creationId xmlns:a16="http://schemas.microsoft.com/office/drawing/2014/main" id="{E544FDB0-6D65-1A57-2512-84C6125CB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0" y="1489369"/>
            <a:ext cx="10734260" cy="38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9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6ABDA-11F9-CC78-3B85-5B851F4E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Boards</a:t>
            </a:r>
            <a:endParaRPr lang="en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19B82EA-ABD6-46DB-F0C8-5F8CB3E57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rbon Regular" panose="02000506030000020003"/>
              </a:rPr>
              <a:t>Style | Character | Enemy | Environment | </a:t>
            </a:r>
            <a:r>
              <a:rPr lang="en-US" dirty="0" err="1">
                <a:latin typeface="Carbon Regular" panose="02000506030000020003"/>
              </a:rPr>
              <a:t>Colour</a:t>
            </a:r>
            <a:endParaRPr lang="en-DE" dirty="0">
              <a:latin typeface="Carbon Regular" panose="02000506030000020003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762872-DFBD-52B7-1BDC-71F75B67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912A-3E74-494F-A888-977004192C4C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92E455-1041-81D5-602F-4BB44B0C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6AE8-73A4-6AD0-3CA5-719A8FA7D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40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791D-1C8D-4837-B23D-D206A79480AE}" type="datetime5">
              <a:rPr lang="en-GB" smtClean="0"/>
              <a:t>17-Aug-23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7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9849-0119-2F18-1712-49E282DB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  <a:br>
              <a:rPr lang="en-GB" dirty="0"/>
            </a:br>
            <a:r>
              <a:rPr lang="en-GB" dirty="0"/>
              <a:t>Inspiration</a:t>
            </a:r>
          </a:p>
        </p:txBody>
      </p:sp>
      <p:pic>
        <p:nvPicPr>
          <p:cNvPr id="9" name="Content Placeholder 8" descr="A picture containing text, art, collage, graphic design&#10;&#10;Description automatically generated">
            <a:extLst>
              <a:ext uri="{FF2B5EF4-FFF2-40B4-BE49-F238E27FC236}">
                <a16:creationId xmlns:a16="http://schemas.microsoft.com/office/drawing/2014/main" id="{97008FB7-4B09-48A3-1277-293D04332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36" y="987425"/>
            <a:ext cx="6027904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7A166-A571-F839-2D73-F7BDD67FD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 main point we want to stick to throughout the UI is the relation to </a:t>
            </a:r>
            <a:r>
              <a:rPr lang="en-GB" dirty="0">
                <a:latin typeface="Carbon Bold" panose="02000806020000020003" pitchFamily="50" charset="0"/>
              </a:rPr>
              <a:t>HANAFUDA CARDS </a:t>
            </a:r>
            <a:r>
              <a:rPr lang="en-GB" dirty="0"/>
              <a:t>this will create a sense of place and commonality throughout the UI, this will further be supported by a </a:t>
            </a:r>
            <a:r>
              <a:rPr lang="en-GB" dirty="0">
                <a:latin typeface="Carbon Bold" panose="02000806020000020003" pitchFamily="50" charset="0"/>
              </a:rPr>
              <a:t>RESTRICTED COLOUR PALETTE</a:t>
            </a:r>
            <a:r>
              <a:rPr lang="en-GB" dirty="0"/>
              <a:t>.</a:t>
            </a:r>
          </a:p>
          <a:p>
            <a:r>
              <a:rPr lang="en-GB" sz="1800" dirty="0">
                <a:latin typeface="Carbon Bold" panose="02000806020000020003" pitchFamily="50" charset="0"/>
              </a:rPr>
              <a:t>Keywords</a:t>
            </a:r>
            <a:endParaRPr lang="en-GB" dirty="0">
              <a:latin typeface="Carbon Bold" panose="0200080602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Hanafuda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Calligraphy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Kamon</a:t>
            </a:r>
            <a:r>
              <a:rPr lang="en-GB" dirty="0"/>
              <a:t> (emblems)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C83B-A5BE-C33F-505C-5E93ACE3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3F84-BC15-4D16-A821-A6242DED9899}" type="datetime5">
              <a:rPr lang="en-GB" smtClean="0"/>
              <a:t>17-Aug-23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EB4C7-6FD2-A71C-2BAD-21FC75D7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FC159-D89C-166F-EC8B-8AEFBEBD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360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115A-940C-3110-F948-12CD8452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076339-0C86-D3D1-3334-1517D3FB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820600"/>
            <a:ext cx="6172200" cy="32072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09F41-3A1D-8C5B-A30A-4DAEA99F4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Refrence</a:t>
            </a:r>
            <a:r>
              <a:rPr lang="de-DE" dirty="0"/>
              <a:t> </a:t>
            </a:r>
            <a:r>
              <a:rPr lang="en-GB" dirty="0"/>
              <a:t>works</a:t>
            </a:r>
            <a:r>
              <a:rPr lang="de-DE" dirty="0"/>
              <a:t>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Pathless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Sky: Children of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Aragami</a:t>
            </a:r>
            <a:r>
              <a:rPr lang="en-GB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Bad North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5B0E9-8C1A-E08E-22E0-E7100AB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E518-F7D9-4E71-8FD2-514A2AC52322}" type="datetime5">
              <a:rPr lang="en-GB" smtClean="0"/>
              <a:t>17-Aug-23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12F2-B127-2AB8-E099-C6A66A18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9D341-2F6A-BBA4-DB76-319582EC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22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3681A5-A55D-821D-02C2-9354F643407E}"/>
              </a:ext>
            </a:extLst>
          </p:cNvPr>
          <p:cNvSpPr txBox="1"/>
          <p:nvPr/>
        </p:nvSpPr>
        <p:spPr>
          <a:xfrm>
            <a:off x="4772025" y="5421170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Ink Painting style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288C9-16F3-DC12-442F-10B081678B87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999320" y="4546600"/>
            <a:ext cx="2064" cy="874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B434A1-F2DC-68D0-A04E-7F9AB57B5FE9}"/>
              </a:ext>
            </a:extLst>
          </p:cNvPr>
          <p:cNvSpPr txBox="1"/>
          <p:nvPr/>
        </p:nvSpPr>
        <p:spPr>
          <a:xfrm>
            <a:off x="8483919" y="1258028"/>
            <a:ext cx="245871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Clear iconography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BF1EF-4729-7A66-3B92-8B13380B101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713278" y="1596582"/>
            <a:ext cx="0" cy="752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62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6572A2-8770-A66F-7EB9-51C22FAD47FF}"/>
              </a:ext>
            </a:extLst>
          </p:cNvPr>
          <p:cNvSpPr/>
          <p:nvPr/>
        </p:nvSpPr>
        <p:spPr>
          <a:xfrm>
            <a:off x="685800" y="1965960"/>
            <a:ext cx="2423160" cy="4218454"/>
          </a:xfrm>
          <a:prstGeom prst="roundRect">
            <a:avLst>
              <a:gd name="adj" fmla="val 69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85D8-6064-D9F9-38EB-FD7469D6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STYLE GUIDE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ED001-2223-86C5-3037-484615F6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05D1-FE5F-4C90-8BBB-D8ECA6BFC43B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32215-D207-0698-581D-A7DA1E89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9F81F-6D34-7E56-4DBA-C5CECA34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23</a:t>
            </a:fld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0368D5-11B6-5879-9EBB-071C7068E0C6}"/>
              </a:ext>
            </a:extLst>
          </p:cNvPr>
          <p:cNvGrpSpPr/>
          <p:nvPr/>
        </p:nvGrpSpPr>
        <p:grpSpPr>
          <a:xfrm>
            <a:off x="954831" y="2628900"/>
            <a:ext cx="1785218" cy="3295818"/>
            <a:chOff x="1056431" y="2044746"/>
            <a:chExt cx="2103628" cy="388365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E287E41-0CE9-A4DA-FA03-7E911F7B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6431" y="2098535"/>
              <a:ext cx="526371" cy="380551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1BAB19-192C-4CB4-3AF2-2FD99CE138A1}"/>
                </a:ext>
              </a:extLst>
            </p:cNvPr>
            <p:cNvSpPr txBox="1"/>
            <p:nvPr/>
          </p:nvSpPr>
          <p:spPr>
            <a:xfrm>
              <a:off x="1754842" y="204474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#ffffff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7A04DC-6CD4-8292-FD2D-4041AAE0DAD9}"/>
                </a:ext>
              </a:extLst>
            </p:cNvPr>
            <p:cNvSpPr txBox="1"/>
            <p:nvPr/>
          </p:nvSpPr>
          <p:spPr>
            <a:xfrm>
              <a:off x="1754841" y="2547190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#cc2c52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6E12D-3C90-A77C-BFA9-6BB0D9BEA01C}"/>
                </a:ext>
              </a:extLst>
            </p:cNvPr>
            <p:cNvSpPr txBox="1"/>
            <p:nvPr/>
          </p:nvSpPr>
          <p:spPr>
            <a:xfrm>
              <a:off x="1754840" y="3049634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#282830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F28899-ECAD-ADA4-11D6-E909AB9243AD}"/>
                </a:ext>
              </a:extLst>
            </p:cNvPr>
            <p:cNvSpPr txBox="1"/>
            <p:nvPr/>
          </p:nvSpPr>
          <p:spPr>
            <a:xfrm>
              <a:off x="1754839" y="552946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#000000</a:t>
              </a:r>
            </a:p>
          </p:txBody>
        </p:sp>
      </p:grpSp>
      <p:pic>
        <p:nvPicPr>
          <p:cNvPr id="24" name="Picture 23" descr="A picture containing art, text, design, illustration&#10;&#10;Description automatically generated">
            <a:extLst>
              <a:ext uri="{FF2B5EF4-FFF2-40B4-BE49-F238E27FC236}">
                <a16:creationId xmlns:a16="http://schemas.microsoft.com/office/drawing/2014/main" id="{9CEFC2E0-89E0-786C-6D0C-29808332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686786"/>
            <a:ext cx="2545692" cy="1355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EFF1CF-9F7F-F5F7-F178-85B4ADB9401B}"/>
              </a:ext>
            </a:extLst>
          </p:cNvPr>
          <p:cNvSpPr txBox="1"/>
          <p:nvPr/>
        </p:nvSpPr>
        <p:spPr>
          <a:xfrm>
            <a:off x="3581400" y="2044746"/>
            <a:ext cx="3528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rbon Bold" panose="02000806020000020003" pitchFamily="50" charset="0"/>
              </a:rPr>
              <a:t>HANAFUDA CARDS</a:t>
            </a:r>
          </a:p>
          <a:p>
            <a:endParaRPr lang="de-DE" sz="1600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These are the core thematic of the UI. Added </a:t>
            </a:r>
            <a:r>
              <a:rPr lang="en-GB" sz="1600" dirty="0">
                <a:latin typeface="Carbon Bold" panose="02000806020000020003" pitchFamily="50" charset="0"/>
              </a:rPr>
              <a:t>DISTRESS</a:t>
            </a:r>
            <a:r>
              <a:rPr lang="en-GB" sz="1600" dirty="0">
                <a:latin typeface="Carbon Regular" panose="02000506030000020003" pitchFamily="50" charset="0"/>
              </a:rPr>
              <a:t> effect to help it give an aged and rugged look and feel.</a:t>
            </a:r>
          </a:p>
          <a:p>
            <a:r>
              <a:rPr lang="en-GB" sz="1600" dirty="0">
                <a:latin typeface="Carbon Regular" panose="02000506030000020003" pitchFamily="50" charset="0"/>
              </a:rPr>
              <a:t>While the colour palette will be restrictive hanafuda cards should have more </a:t>
            </a:r>
            <a:r>
              <a:rPr lang="en-GB" sz="1600" dirty="0">
                <a:latin typeface="Carbon Bold" panose="02000806020000020003" pitchFamily="50" charset="0"/>
              </a:rPr>
              <a:t>FREEDOM WITH COLOUR</a:t>
            </a:r>
            <a:r>
              <a:rPr lang="en-GB" sz="1600" dirty="0">
                <a:latin typeface="Carbon Regular" panose="02000506030000020003" pitchFamily="50" charset="0"/>
              </a:rPr>
              <a:t> choice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2275BD-3833-F119-58F5-BD094B80496B}"/>
              </a:ext>
            </a:extLst>
          </p:cNvPr>
          <p:cNvSpPr txBox="1"/>
          <p:nvPr/>
        </p:nvSpPr>
        <p:spPr>
          <a:xfrm>
            <a:off x="838200" y="2044746"/>
            <a:ext cx="197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rbon Bold" panose="02000806020000020003" pitchFamily="50" charset="0"/>
              </a:rPr>
              <a:t>COLOUR PALETTE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BFC90-ECE5-75B0-EC58-ECA5D354195B}"/>
              </a:ext>
            </a:extLst>
          </p:cNvPr>
          <p:cNvSpPr txBox="1"/>
          <p:nvPr/>
        </p:nvSpPr>
        <p:spPr>
          <a:xfrm>
            <a:off x="7877824" y="2039415"/>
            <a:ext cx="231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Bold" panose="02000806020000020003" pitchFamily="50" charset="0"/>
              </a:rPr>
              <a:t>FONT</a:t>
            </a:r>
          </a:p>
        </p:txBody>
      </p:sp>
      <p:pic>
        <p:nvPicPr>
          <p:cNvPr id="8" name="Picture 7" descr="A picture containing text, font, handwriting, typography&#10;&#10;Description automatically generated">
            <a:extLst>
              <a:ext uri="{FF2B5EF4-FFF2-40B4-BE49-F238E27FC236}">
                <a16:creationId xmlns:a16="http://schemas.microsoft.com/office/drawing/2014/main" id="{251736F9-5874-24DB-2E32-C0A61BFEA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11" y="2922359"/>
            <a:ext cx="2308860" cy="1118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21276-827F-8E8A-E691-BE682F02B83F}"/>
              </a:ext>
            </a:extLst>
          </p:cNvPr>
          <p:cNvSpPr txBox="1"/>
          <p:nvPr/>
        </p:nvSpPr>
        <p:spPr>
          <a:xfrm>
            <a:off x="7877822" y="4506446"/>
            <a:ext cx="31775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Regular" panose="02000506030000020003" pitchFamily="50" charset="0"/>
              </a:rPr>
              <a:t>Osake.ttf</a:t>
            </a:r>
          </a:p>
          <a:p>
            <a:endParaRPr lang="en-GB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Reflects the calligraphic elements of the UI</a:t>
            </a:r>
          </a:p>
        </p:txBody>
      </p:sp>
    </p:spTree>
    <p:extLst>
      <p:ext uri="{BB962C8B-B14F-4D97-AF65-F5344CB8AC3E}">
        <p14:creationId xmlns:p14="http://schemas.microsoft.com/office/powerpoint/2010/main" val="2798878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DESIGN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</a:t>
            </a:r>
            <a:endParaRPr lang="en-GB" dirty="0"/>
          </a:p>
        </p:txBody>
      </p:sp>
      <p:pic>
        <p:nvPicPr>
          <p:cNvPr id="33" name="Content Placeholder 32" descr="A picture containing screenshot, graphics, graphic design, symbol&#10;&#10;Description automatically generated">
            <a:extLst>
              <a:ext uri="{FF2B5EF4-FFF2-40B4-BE49-F238E27FC236}">
                <a16:creationId xmlns:a16="http://schemas.microsoft.com/office/drawing/2014/main" id="{B6C9B175-E448-5ED8-37AC-2C7621E08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64" y="2754404"/>
            <a:ext cx="2763836" cy="60306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FLOATING ACTION</a:t>
            </a:r>
            <a:endParaRPr lang="en-GB" dirty="0"/>
          </a:p>
        </p:txBody>
      </p:sp>
      <p:pic>
        <p:nvPicPr>
          <p:cNvPr id="31" name="Content Placeholder 30" descr="A picture containing graphics, screenshot, logo, graphic design&#10;&#10;Description automatically generated">
            <a:extLst>
              <a:ext uri="{FF2B5EF4-FFF2-40B4-BE49-F238E27FC236}">
                <a16:creationId xmlns:a16="http://schemas.microsoft.com/office/drawing/2014/main" id="{C64C0E62-C663-480A-D0A6-15C40CD654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7" y="2656930"/>
            <a:ext cx="3109914" cy="7980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E8A2-B902-489A-B514-1C5EA5D64DF0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24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8382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COMMON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C762F5F0-7A53-F91D-A3BE-6408541D5D10}"/>
              </a:ext>
            </a:extLst>
          </p:cNvPr>
          <p:cNvSpPr txBox="1">
            <a:spLocks/>
          </p:cNvSpPr>
          <p:nvPr/>
        </p:nvSpPr>
        <p:spPr>
          <a:xfrm>
            <a:off x="1606550" y="4667250"/>
            <a:ext cx="8978900" cy="65009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5021582" y="3689728"/>
            <a:ext cx="19435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Outlined Elements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BF402A9-D83E-C2CB-674E-D15C0BA89472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3429000" y="3384561"/>
            <a:ext cx="1592582" cy="474445"/>
          </a:xfrm>
          <a:prstGeom prst="bentConnector3">
            <a:avLst>
              <a:gd name="adj1" fmla="val 100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A32D8BB-9865-DFD2-543B-9C1DE2476A19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965156" y="3233738"/>
            <a:ext cx="1766888" cy="625267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9F8C306-4EFD-7D31-9CDB-116396D41823}"/>
              </a:ext>
            </a:extLst>
          </p:cNvPr>
          <p:cNvSpPr txBox="1"/>
          <p:nvPr/>
        </p:nvSpPr>
        <p:spPr>
          <a:xfrm>
            <a:off x="6569395" y="5551489"/>
            <a:ext cx="204120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Hanafuda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DC1A0B7-A62C-5D0F-6239-293248038193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5324475" y="5349876"/>
            <a:ext cx="1244920" cy="370891"/>
          </a:xfrm>
          <a:prstGeom prst="bentConnector3">
            <a:avLst>
              <a:gd name="adj1" fmla="val 999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BBD4D9C-3C07-AADD-BD79-BCBC90239C6F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8610600" y="5381398"/>
            <a:ext cx="1671638" cy="339368"/>
          </a:xfrm>
          <a:prstGeom prst="bentConnector3">
            <a:avLst>
              <a:gd name="adj1" fmla="val 1001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0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BUTTONS CONT.</a:t>
            </a:r>
          </a:p>
          <a:p>
            <a:r>
              <a:rPr lang="de-DE" dirty="0"/>
              <a:t>CHECKBOX / RADIO / SWITCH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SLIDER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C665-9F16-4460-8672-63C7A9B01C8E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25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61849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BRUSH ELEMENTS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7042469" y="3234795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Gradient reinforces forward progression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0F593F3-1CD3-E60B-C9C1-33B4735DEB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30988" y="2587654"/>
            <a:ext cx="4265612" cy="355468"/>
          </a:xfrm>
        </p:spPr>
      </p:pic>
      <p:pic>
        <p:nvPicPr>
          <p:cNvPr id="13" name="Content Placeholder 12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BD04F8F6-6454-61ED-B27C-BBCFD6042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63" y="3123584"/>
            <a:ext cx="2128838" cy="2447570"/>
          </a:xfrm>
        </p:spPr>
      </p:pic>
      <p:pic>
        <p:nvPicPr>
          <p:cNvPr id="20" name="Picture 19" descr="A picture containing sketch, art, drawing, graphics&#10;&#10;Description automatically generated">
            <a:extLst>
              <a:ext uri="{FF2B5EF4-FFF2-40B4-BE49-F238E27FC236}">
                <a16:creationId xmlns:a16="http://schemas.microsoft.com/office/drawing/2014/main" id="{CFB8080C-BB5A-2A4F-0E1F-2DB9C2F98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38" y="4585756"/>
            <a:ext cx="2513012" cy="133773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1388A1-7EAC-B565-0969-E2EF188CA172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8267700" y="2841500"/>
            <a:ext cx="4128" cy="393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4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VFX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A5922-993D-480F-8EB9-A4DE8009D425}" type="datetime5">
              <a:rPr lang="en-GB" smtClean="0"/>
              <a:t>17-Aug-23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318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creenshot, art, music&#10;&#10;Description automatically generated">
            <a:extLst>
              <a:ext uri="{FF2B5EF4-FFF2-40B4-BE49-F238E27FC236}">
                <a16:creationId xmlns:a16="http://schemas.microsoft.com/office/drawing/2014/main" id="{551B915F-4AF3-E4BB-4853-DF903FEDB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97" y="1825625"/>
            <a:ext cx="6152605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36FC4-C5B1-465A-D08D-55ECB431E64C}"/>
              </a:ext>
            </a:extLst>
          </p:cNvPr>
          <p:cNvSpPr txBox="1"/>
          <p:nvPr/>
        </p:nvSpPr>
        <p:spPr>
          <a:xfrm>
            <a:off x="3118806" y="2105281"/>
            <a:ext cx="2977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Simple two color scheme, maybe some light gradients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297B8-F37B-4CD7-77C1-0A78079C707B}"/>
              </a:ext>
            </a:extLst>
          </p:cNvPr>
          <p:cNvSpPr txBox="1"/>
          <p:nvPr/>
        </p:nvSpPr>
        <p:spPr>
          <a:xfrm>
            <a:off x="1094717" y="3093353"/>
            <a:ext cx="2344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Generally reduced,</a:t>
            </a:r>
            <a:endParaRPr lang="en-US" sz="1600" dirty="0">
              <a:latin typeface="Carbon Regular" panose="02000506030000020003" pitchFamily="50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minimalistic effects</a:t>
            </a:r>
            <a:endParaRPr lang="en-US" sz="1600" dirty="0">
              <a:latin typeface="Carbon Regular" panose="02000506030000020003" pitchFamily="50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that get across what they are supposed to be, but are not taking the attention from the action</a:t>
            </a:r>
            <a:endParaRPr lang="en-US" sz="1600" dirty="0">
              <a:latin typeface="Carbon Regular" panose="020005060300000200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258E2-39D3-86FA-6BD6-1499269D454F}"/>
              </a:ext>
            </a:extLst>
          </p:cNvPr>
          <p:cNvSpPr txBox="1"/>
          <p:nvPr/>
        </p:nvSpPr>
        <p:spPr>
          <a:xfrm>
            <a:off x="9199088" y="2690056"/>
            <a:ext cx="21547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Visually, effects should orient on the woodblock print style. Make them flat (2D) and minimalistic. They should look like they could exist on a piece of paper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3E214-94DF-CDE2-2127-FE8DEF46F259}"/>
              </a:ext>
            </a:extLst>
          </p:cNvPr>
          <p:cNvSpPr txBox="1"/>
          <p:nvPr/>
        </p:nvSpPr>
        <p:spPr>
          <a:xfrm>
            <a:off x="4300298" y="5592188"/>
            <a:ext cx="3810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Reduced shape complexity, more like in the left than like in the right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EE427-795F-BC5F-2CE3-B97976E1A65C}"/>
              </a:ext>
            </a:extLst>
          </p:cNvPr>
          <p:cNvSpPr txBox="1"/>
          <p:nvPr/>
        </p:nvSpPr>
        <p:spPr>
          <a:xfrm>
            <a:off x="6616755" y="2055848"/>
            <a:ext cx="241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Muted Colors like in the wood block prints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72CE2-22C5-AF8A-D92A-DAF4DE54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629"/>
            <a:ext cx="10515600" cy="1325563"/>
          </a:xfrm>
        </p:spPr>
        <p:txBody>
          <a:bodyPr/>
          <a:lstStyle/>
          <a:p>
            <a:r>
              <a:rPr lang="de-DE" dirty="0"/>
              <a:t>General Environmental Effect Guidelines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D4320F-78CA-0419-A95A-87B576428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5D1F-D25A-4DE9-99E4-A7428DB5DB92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B77E03-B6BD-1E27-FB16-801E3DB8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65ADD1D-FB06-AEAC-5971-99C6D0EB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304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1706-D0F5-C623-AD68-47A5CA72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Effect Guidelines</a:t>
            </a:r>
            <a:endParaRPr lang="en-GB" dirty="0"/>
          </a:p>
        </p:txBody>
      </p:sp>
      <p:pic>
        <p:nvPicPr>
          <p:cNvPr id="7" name="Content Placeholder 6" descr="A picture containing screenshot, darkness, black, night&#10;&#10;Description automatically generated">
            <a:extLst>
              <a:ext uri="{FF2B5EF4-FFF2-40B4-BE49-F238E27FC236}">
                <a16:creationId xmlns:a16="http://schemas.microsoft.com/office/drawing/2014/main" id="{15357998-4C6B-E09E-B794-1674680F2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97" y="1825625"/>
            <a:ext cx="615260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01223-8B0F-BF47-81BC-DBA9EAF16F6D}"/>
              </a:ext>
            </a:extLst>
          </p:cNvPr>
          <p:cNvSpPr txBox="1"/>
          <p:nvPr/>
        </p:nvSpPr>
        <p:spPr>
          <a:xfrm>
            <a:off x="1651676" y="4574394"/>
            <a:ext cx="3514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arbon Regular" panose="02000506030000020003" pitchFamily="50" charset="0"/>
              </a:rPr>
              <a:t>Flipbook Animations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E1239-9104-498A-88B7-AD2A3E9C6800}"/>
              </a:ext>
            </a:extLst>
          </p:cNvPr>
          <p:cNvSpPr txBox="1"/>
          <p:nvPr/>
        </p:nvSpPr>
        <p:spPr>
          <a:xfrm>
            <a:off x="1651677" y="5036058"/>
            <a:ext cx="3514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Minimal 2D effects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FFFF"/>
                </a:solidFill>
                <a:latin typeface="Carbon Regular" panose="02000506030000020003" pitchFamily="50" charset="0"/>
              </a:rPr>
              <a:t>Basecolor</a:t>
            </a: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 + Accent Color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Maybe Shading</a:t>
            </a:r>
            <a:endParaRPr lang="LID4096" dirty="0">
              <a:latin typeface="Carbon Regular" panose="02000506030000020003" pitchFamily="50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3F56B5-A20C-3120-C302-13D22508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C127-BB2A-418B-BC7A-7C98791AB855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EABA1C-C63F-19AE-CA6A-AFB2ACDC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4D5055-548F-B5AA-1615-C7DCE37E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55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AC3EA6-4756-6D5B-C8C0-D076D2D1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GB" dirty="0"/>
              <a:t>Key 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13822-085C-8BE1-30CC-CA27A71F77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Stylized, cartoony/toon, </a:t>
            </a:r>
            <a:r>
              <a:rPr lang="en-US" sz="1800" dirty="0" err="1">
                <a:solidFill>
                  <a:srgbClr val="FFFFFF"/>
                </a:solidFill>
              </a:rPr>
              <a:t>cel</a:t>
            </a:r>
            <a:r>
              <a:rPr lang="en-US" sz="1800" dirty="0">
                <a:solidFill>
                  <a:srgbClr val="FFFFFF"/>
                </a:solidFill>
              </a:rPr>
              <a:t>-shaded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Traditional 2d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flipbook animations / Sub UV animations</a:t>
            </a:r>
            <a:endParaRPr lang="LID4096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EA924-4C42-73A7-5126-8FC3693E53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D89B3A-B95E-9656-DFBE-99C5101BD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FD08C-F88D-477A-9645-9B19D1CAE2C5}" type="datetime5">
              <a:rPr lang="en-GB" smtClean="0"/>
              <a:t>17-Aug-23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CD35FF-5059-52C2-8A2E-459E68C7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6AFFB4-C333-D227-361A-6031D2A8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02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Collage, Säugetier, Kunst enthält.&#10;&#10;Automatisch generierte Beschreibung">
            <a:extLst>
              <a:ext uri="{FF2B5EF4-FFF2-40B4-BE49-F238E27FC236}">
                <a16:creationId xmlns:a16="http://schemas.microsoft.com/office/drawing/2014/main" id="{894B3B52-D8D2-C3A8-D905-B145DB2D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3" y="940387"/>
            <a:ext cx="8746434" cy="497722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5EBBA4-143C-CB77-4376-AD818363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00E57-F67C-4593-8D40-0345C0360806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10EB2E-CFEB-F927-AF8C-C297DCA0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76EA8C-4F65-D041-8B79-E556AC4C7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790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60D423-B605-13BD-DA11-CC705121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74C882E-3CD2-D04A-2A0B-DD009FB1E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| Pipelines | Asset Lists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80D6E5A-EAEF-29EF-7179-09FA6743F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E8E4-15E1-43BD-84EC-519F8AEBA961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0BD384-038F-19DE-A171-9984404B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D0787E-C316-0C39-0748-38587456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29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797A9-451A-3677-D8F5-C7CBCE836823}"/>
              </a:ext>
            </a:extLst>
          </p:cNvPr>
          <p:cNvSpPr txBox="1"/>
          <p:nvPr/>
        </p:nvSpPr>
        <p:spPr>
          <a:xfrm>
            <a:off x="5016047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Details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C2895-F967-B580-639B-FCABB600C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2002" y="1766046"/>
            <a:ext cx="4123550" cy="2623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767DF1-CDD4-41D4-B480-21DE4AB4C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248" y="4981051"/>
            <a:ext cx="4101858" cy="1379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9FE684-42B7-BF73-9EDE-60C656A94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9177" y="1766046"/>
            <a:ext cx="4476520" cy="26235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CEA003-438B-78C0-52C0-976968B15EF9}"/>
              </a:ext>
            </a:extLst>
          </p:cNvPr>
          <p:cNvSpPr txBox="1"/>
          <p:nvPr/>
        </p:nvSpPr>
        <p:spPr>
          <a:xfrm>
            <a:off x="2630070" y="1299278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Used Programs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95797-DA89-97D5-DD66-8F1D8C1510A9}"/>
              </a:ext>
            </a:extLst>
          </p:cNvPr>
          <p:cNvSpPr txBox="1"/>
          <p:nvPr/>
        </p:nvSpPr>
        <p:spPr>
          <a:xfrm>
            <a:off x="7402027" y="1339421"/>
            <a:ext cx="2423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Naming Conventions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0533B-C6F8-A5D3-98CA-CAF319287AF3}"/>
              </a:ext>
            </a:extLst>
          </p:cNvPr>
          <p:cNvSpPr txBox="1"/>
          <p:nvPr/>
        </p:nvSpPr>
        <p:spPr>
          <a:xfrm>
            <a:off x="5097777" y="4646945"/>
            <a:ext cx="2532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Technical Limitations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FC8C80-8BCA-C243-8D14-404EB926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8B232-6AD3-4EBB-A56C-AC3D8D66AC84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F0E9F5-A647-5063-F579-0A81234A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E2F0EE-99BF-B55F-5134-C699BB04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85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rift, Diagramm, Reihe enthält.&#10;&#10;Automatisch generierte Beschreibung">
            <a:extLst>
              <a:ext uri="{FF2B5EF4-FFF2-40B4-BE49-F238E27FC236}">
                <a16:creationId xmlns:a16="http://schemas.microsoft.com/office/drawing/2014/main" id="{26B73AA0-AA86-185F-BD9A-535697B55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2"/>
          <a:stretch/>
        </p:blipFill>
        <p:spPr>
          <a:xfrm>
            <a:off x="2026666" y="906919"/>
            <a:ext cx="8143415" cy="136049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Pipelines &amp; Planning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7" name="Grafik 6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7A7DCA12-A7FE-BE14-FDBC-9EBC221A2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2678916"/>
            <a:ext cx="4756150" cy="3677434"/>
          </a:xfrm>
          <a:prstGeom prst="rect">
            <a:avLst/>
          </a:prstGeom>
        </p:spPr>
      </p:pic>
      <p:pic>
        <p:nvPicPr>
          <p:cNvPr id="9" name="Grafik 8" descr="Ein Bild, das Text, Diagramm, Screenshot enthält.&#10;&#10;Automatisch generierte Beschreibung">
            <a:extLst>
              <a:ext uri="{FF2B5EF4-FFF2-40B4-BE49-F238E27FC236}">
                <a16:creationId xmlns:a16="http://schemas.microsoft.com/office/drawing/2014/main" id="{E04446E8-0A2B-2840-A9EB-2505C69C9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14" y="2703461"/>
            <a:ext cx="4355472" cy="3685399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73F8A3F5-E3CE-DC4F-D94E-982D8770692A}"/>
              </a:ext>
            </a:extLst>
          </p:cNvPr>
          <p:cNvSpPr txBox="1"/>
          <p:nvPr/>
        </p:nvSpPr>
        <p:spPr>
          <a:xfrm>
            <a:off x="2915950" y="2358208"/>
            <a:ext cx="2159905" cy="40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PBS - Art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0DF335F-2C84-CB46-5139-DAA784E70058}"/>
              </a:ext>
            </a:extLst>
          </p:cNvPr>
          <p:cNvSpPr txBox="1"/>
          <p:nvPr/>
        </p:nvSpPr>
        <p:spPr>
          <a:xfrm>
            <a:off x="7417492" y="2358208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State Machines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06309A-5196-4394-E707-B02209844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6C56-9009-4D4E-BADD-5A48A4EBD92D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173C95-0602-929B-1C86-2E64E146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C78776-9452-0A64-4036-8C0F55CB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50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D8AEA-BBBA-0978-655F-16F496CF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16" y="1369522"/>
            <a:ext cx="7712768" cy="4781564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DFBB64-DCE9-BE6F-6573-7FD19874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7300-78E1-4831-B586-C48B4853140F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42AEAA-BD64-9F82-E7A7-5E750642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410174-5D53-E221-8639-578394A2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31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F9693-307D-9D01-C831-B9070D99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26" y="1028719"/>
            <a:ext cx="6892745" cy="539115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BC4DCC-2B4C-1F09-C1E7-1B9D1087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76F0-C5C1-4EA6-817D-CD120CFA80B5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8B3D27-FC0B-534B-3515-72B54092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41297E-55A7-5A1A-79C9-7341A9E6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144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ECC66-AF2F-597C-06C5-10D22C4D0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47" y="1185510"/>
            <a:ext cx="6830704" cy="525477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7D81B6-1631-5F20-253E-52242989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FB79E-8E3A-4476-8C07-33EE6BF10716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0D6DEE-7915-8C3F-DE50-DAF56327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B88A78-B2F5-961A-62A3-F69D1272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325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23A2E-F013-B056-A254-8F8C78430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0424" y="1073000"/>
            <a:ext cx="6931150" cy="528335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DBF415-992D-39AA-C864-2E0F807E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DBB1-6815-457D-B596-6E6DD8BB7F04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709F34-D8EC-40C8-80FE-5161E835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F65A88-EF38-F3D6-71C2-C4E82D2E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55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73CE6-C94F-281F-73FA-B03D64D6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38" y="987777"/>
            <a:ext cx="7714123" cy="5368573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ECAB770-3F15-C33A-0AFB-38497A45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A478-D1E7-4BC7-9809-E24A4FDBDFFC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4D3881-426E-8617-F765-E998BCABB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68F310-632E-3242-DC88-7C8286AF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259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E13E2-E117-494E-9D6D-DF62D8196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03" y="990600"/>
            <a:ext cx="8066794" cy="536575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C27928-9821-77E9-04A8-9945174E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F636-9CB5-4A6B-AB6E-B7B55C9943F0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9FAFC8-A386-07C0-1DA0-410EE602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58CDBA-2845-FA7B-0CCB-29AD788A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788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931B5-387C-CB53-FB47-F4F6C7FB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41" y="1028052"/>
            <a:ext cx="6574315" cy="532829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83E2204-A3A6-77DA-07CE-0CA709A4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CBCB-5BF9-4ED9-A6CD-5D46EF882D00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F9797E-69E9-2C80-5CA9-DC525BBC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ACA1BD-E440-8086-1484-1CFEE4B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87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Collage enthält.&#10;&#10;Automatisch generierte Beschreibung">
            <a:extLst>
              <a:ext uri="{FF2B5EF4-FFF2-40B4-BE49-F238E27FC236}">
                <a16:creationId xmlns:a16="http://schemas.microsoft.com/office/drawing/2014/main" id="{9BE3DE96-61EE-6E05-BD84-625FE71F3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1" y="915362"/>
            <a:ext cx="7421218" cy="5027276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326DF5-24AC-B358-A805-CFE87361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23FC-14B4-480F-B3CE-D36E2F8DC778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F5D1FF-1015-D85F-909C-E6C3C7F9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47370A-769C-2746-7A2B-03569CF5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342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B3B64-54A4-9030-35A1-712639EC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952" y="1028425"/>
            <a:ext cx="6422096" cy="5327925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2042B0-0828-5D1C-2E45-89245B95D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C1E33-2D47-455B-AFA8-B58472B68D7A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521410-E9BF-1925-5ED9-C5A5A20D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8C3729-2ADB-DED4-6D2D-ADADCE45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322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694554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VFX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DA13B-3F5F-B34E-87BD-F6573139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84" y="1381063"/>
            <a:ext cx="8943830" cy="43822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32652E6-EEAF-7161-312A-278F012B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2C2D-E382-4E5B-9AA6-35382610D8DF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CB6001-6D90-31D0-0A72-44EB1C0C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974CA8-DAF2-4B54-F1F7-8D34D0AE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4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ollage, Text, Kunst, Fotomontage enthält.&#10;&#10;Automatisch generierte Beschreibung">
            <a:extLst>
              <a:ext uri="{FF2B5EF4-FFF2-40B4-BE49-F238E27FC236}">
                <a16:creationId xmlns:a16="http://schemas.microsoft.com/office/drawing/2014/main" id="{D0072BC2-28C3-6FAD-D723-DED687D9D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30" y="851675"/>
            <a:ext cx="7858540" cy="515465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341E58-A49A-E08F-B02D-85893AA7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AC45-E263-492A-AFF4-E9D353C59E5B}" type="datetime5">
              <a:rPr lang="en-GB" smtClean="0"/>
              <a:t>17-Aug-23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2D07CE-7E6F-DB87-6EDA-DA2E0C32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9197AE-967D-1DA9-7308-5967C7C3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56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93" y="491712"/>
            <a:ext cx="6614614" cy="5874576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0" y="612920"/>
            <a:ext cx="6341660" cy="5632160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21" y="668740"/>
            <a:ext cx="6215958" cy="5520520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0" y="612920"/>
            <a:ext cx="6341660" cy="5632160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93" y="487785"/>
            <a:ext cx="6614614" cy="588243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0E3A9BC-31CE-B0A5-84FC-899E7098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A1E9-B327-4A38-B346-5CE9D3D1C2E3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724CF6-949E-253F-181D-452F416AB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2F95C-4B0E-B118-A85B-CE210317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14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C6705712-2D7F-D337-ADF0-D0EACB88F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9550" y="996950"/>
          <a:ext cx="92329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8463320" imgH="10387080" progId="">
                  <p:embed/>
                </p:oleObj>
              </mc:Choice>
              <mc:Fallback>
                <p:oleObj r:id="rId2" imgW="18463320" imgH="10387080" progId="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C6705712-2D7F-D337-ADF0-D0EACB88F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9550" y="996950"/>
                        <a:ext cx="923290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C4A05AC8-C269-3BA8-BAAA-0E04E577C8AB}"/>
              </a:ext>
            </a:extLst>
          </p:cNvPr>
          <p:cNvSpPr txBox="1"/>
          <p:nvPr/>
        </p:nvSpPr>
        <p:spPr>
          <a:xfrm>
            <a:off x="5016047" y="250710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Carbon Regular"/>
              </a:rPr>
              <a:t>Colour</a:t>
            </a:r>
            <a:endParaRPr lang="LID4096" sz="2800" dirty="0">
              <a:latin typeface="Carbon Regular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2F5E5F-30B8-A8C5-FC20-EEE284BB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1626-D974-437D-9028-A4BD6A1E3D81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71BB56-F91C-D48A-0276-698266EE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066995-018C-234B-6E0F-9C1DF382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19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F029C28-205A-C585-EB53-864E7AB4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5C71B35-2007-E66A-09CD-2D487AD1E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Characters | Level of Detail | Animation | Environment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4079AF-4F6D-8AC0-57B5-84AE0AEA9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E723-4F6B-449F-8982-AD82AACD0868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763364-6B24-497F-8AE1-708F30B66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D994AD-6DA8-7A17-6ED9-AFD022D9D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62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7" y="437168"/>
            <a:ext cx="6737446" cy="5983664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4" y="433168"/>
            <a:ext cx="6746452" cy="5991664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3168"/>
            <a:ext cx="6737444" cy="5991664"/>
          </a:xfrm>
          <a:prstGeom prst="rect">
            <a:avLst/>
          </a:prstGeom>
        </p:spPr>
      </p:pic>
      <p:pic>
        <p:nvPicPr>
          <p:cNvPr id="17" name="Picture 16" descr="A collage of a person riding a horse and a person riding a horse&#10;&#10;Description automatically generated with low confidence">
            <a:extLst>
              <a:ext uri="{FF2B5EF4-FFF2-40B4-BE49-F238E27FC236}">
                <a16:creationId xmlns:a16="http://schemas.microsoft.com/office/drawing/2014/main" id="{731196CC-AA8D-BE0A-A7B0-2DF5AEDB7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9" name="Picture 18" descr="A picture containing text, screenshot, mammal&#10;&#10;Description automatically generated">
            <a:extLst>
              <a:ext uri="{FF2B5EF4-FFF2-40B4-BE49-F238E27FC236}">
                <a16:creationId xmlns:a16="http://schemas.microsoft.com/office/drawing/2014/main" id="{41471928-F8E0-17DC-49E8-ECABBDFB7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3168"/>
            <a:ext cx="6737444" cy="5991664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316E26-5646-32E1-1BE2-47D4B8DA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AB4C2-9613-489B-ACF5-B100C44D1EFE}" type="datetime5">
              <a:rPr lang="en-GB" smtClean="0"/>
              <a:t>17-Aug-23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55B63D-F44A-95F8-12C6-265CD76C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Yokai Slash: Art Bible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0DFA06-058E-2ADB-A878-583D434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697</Words>
  <Application>Microsoft Office PowerPoint</Application>
  <PresentationFormat>Breitbild</PresentationFormat>
  <Paragraphs>216</Paragraphs>
  <Slides>41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41</vt:i4>
      </vt:variant>
    </vt:vector>
  </HeadingPairs>
  <TitlesOfParts>
    <vt:vector size="47" baseType="lpstr">
      <vt:lpstr>Apotek ExtraWide Black</vt:lpstr>
      <vt:lpstr>Arial</vt:lpstr>
      <vt:lpstr>Calibri</vt:lpstr>
      <vt:lpstr>Carbon Bold</vt:lpstr>
      <vt:lpstr>Carbon Regular</vt:lpstr>
      <vt:lpstr>Office Theme</vt:lpstr>
      <vt:lpstr>Yokai Slash:  ART BIBLE</vt:lpstr>
      <vt:lpstr>Inspiration Boards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Style Guide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UI</vt:lpstr>
      <vt:lpstr>UI Inspiration</vt:lpstr>
      <vt:lpstr>PowerPoint-Präsentation</vt:lpstr>
      <vt:lpstr>UI STYLE GUIDE</vt:lpstr>
      <vt:lpstr>UI DESIGN SYSTEM</vt:lpstr>
      <vt:lpstr>PowerPoint-Präsentation</vt:lpstr>
      <vt:lpstr>VFX</vt:lpstr>
      <vt:lpstr>General Environmental Effect Guidelines</vt:lpstr>
      <vt:lpstr>Action Effect Guidelines</vt:lpstr>
      <vt:lpstr>Key Words</vt:lpstr>
      <vt:lpstr>Technical Details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Waiyaki K Francesco Otieno</dc:creator>
  <cp:lastModifiedBy>Katharina Victor Huebner</cp:lastModifiedBy>
  <cp:revision>15</cp:revision>
  <dcterms:created xsi:type="dcterms:W3CDTF">2023-06-27T07:34:46Z</dcterms:created>
  <dcterms:modified xsi:type="dcterms:W3CDTF">2023-08-17T13:21:46Z</dcterms:modified>
</cp:coreProperties>
</file>